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</p:sldMasterIdLst>
  <p:notesMasterIdLst>
    <p:notesMasterId r:id="rId28"/>
  </p:notesMasterIdLst>
  <p:sldIdLst>
    <p:sldId id="257" r:id="rId3"/>
    <p:sldId id="288" r:id="rId4"/>
    <p:sldId id="258" r:id="rId5"/>
    <p:sldId id="264" r:id="rId6"/>
    <p:sldId id="289" r:id="rId7"/>
    <p:sldId id="263" r:id="rId8"/>
    <p:sldId id="319" r:id="rId9"/>
    <p:sldId id="259" r:id="rId10"/>
    <p:sldId id="284" r:id="rId11"/>
    <p:sldId id="287" r:id="rId12"/>
    <p:sldId id="303" r:id="rId13"/>
    <p:sldId id="308" r:id="rId14"/>
    <p:sldId id="290" r:id="rId15"/>
    <p:sldId id="309" r:id="rId16"/>
    <p:sldId id="306" r:id="rId17"/>
    <p:sldId id="266" r:id="rId18"/>
    <p:sldId id="315" r:id="rId19"/>
    <p:sldId id="292" r:id="rId20"/>
    <p:sldId id="311" r:id="rId21"/>
    <p:sldId id="312" r:id="rId22"/>
    <p:sldId id="276" r:id="rId23"/>
    <p:sldId id="313" r:id="rId24"/>
    <p:sldId id="275" r:id="rId25"/>
    <p:sldId id="274" r:id="rId26"/>
    <p:sldId id="273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87634" autoAdjust="0"/>
  </p:normalViewPr>
  <p:slideViewPr>
    <p:cSldViewPr>
      <p:cViewPr>
        <p:scale>
          <a:sx n="60" d="100"/>
          <a:sy n="60" d="100"/>
        </p:scale>
        <p:origin x="-157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3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2b.%20BOOKS%20and%20%20PAPERS\1.%20Alex%20Msongore\Loss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xxxxxx\Documents\Consultancy\Anthropometric%20data_babati_cluster_GDB.tx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423645355713501"/>
          <c:y val="5.27639614355137E-2"/>
          <c:w val="0.81477993949150895"/>
          <c:h val="0.347934824978560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Sheet1!$D$10</c:f>
              <c:strCache>
                <c:ptCount val="1"/>
                <c:pt idx="0">
                  <c:v>Losses (%; unmarketable grains)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multiLvlStrRef>
              <c:f>Sheet1!$E$8:$J$9</c:f>
              <c:multiLvlStrCache>
                <c:ptCount val="6"/>
                <c:lvl>
                  <c:pt idx="0">
                    <c:v>Polypropylene bag stored outside the homestead</c:v>
                  </c:pt>
                  <c:pt idx="1">
                    <c:v>Polypropylene bag with insecticides</c:v>
                  </c:pt>
                  <c:pt idx="2">
                    <c:v>Polypropylene bag with in-house storage</c:v>
                  </c:pt>
                  <c:pt idx="3">
                    <c:v>Traditional cribs</c:v>
                  </c:pt>
                  <c:pt idx="4">
                    <c:v>Traditional crib with insecticide</c:v>
                  </c:pt>
                  <c:pt idx="5">
                    <c:v>Hermetic storage bag</c:v>
                  </c:pt>
                </c:lvl>
                <c:lvl>
                  <c:pt idx="0">
                    <c:v>Maize storage practices </c:v>
                  </c:pt>
                </c:lvl>
              </c:multiLvlStrCache>
            </c:multiLvlStrRef>
          </c:cat>
          <c:val>
            <c:numRef>
              <c:f>Sheet1!$E$10:$J$10</c:f>
              <c:numCache>
                <c:formatCode>0.0</c:formatCode>
                <c:ptCount val="6"/>
                <c:pt idx="0">
                  <c:v>9.7000000000000011</c:v>
                </c:pt>
                <c:pt idx="1">
                  <c:v>0.2</c:v>
                </c:pt>
                <c:pt idx="2">
                  <c:v>3.2</c:v>
                </c:pt>
                <c:pt idx="3">
                  <c:v>7.8</c:v>
                </c:pt>
                <c:pt idx="4">
                  <c:v>2.2000000000000002</c:v>
                </c:pt>
                <c:pt idx="5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964992"/>
        <c:axId val="34966528"/>
      </c:barChart>
      <c:catAx>
        <c:axId val="34964992"/>
        <c:scaling>
          <c:orientation val="minMax"/>
        </c:scaling>
        <c:delete val="0"/>
        <c:axPos val="b"/>
        <c:majorTickMark val="none"/>
        <c:minorTickMark val="none"/>
        <c:tickLblPos val="nextTo"/>
        <c:crossAx val="34966528"/>
        <c:crosses val="autoZero"/>
        <c:auto val="1"/>
        <c:lblAlgn val="ctr"/>
        <c:lblOffset val="100"/>
        <c:noMultiLvlLbl val="0"/>
      </c:catAx>
      <c:valAx>
        <c:axId val="3496652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Loss (% unmarketable grains)</a:t>
                </a:r>
              </a:p>
            </c:rich>
          </c:tx>
          <c:layout>
            <c:manualLayout>
              <c:xMode val="edge"/>
              <c:yMode val="edge"/>
              <c:x val="1.7168405687473701E-2"/>
              <c:y val="4.9463631402510401E-2"/>
            </c:manualLayout>
          </c:layout>
          <c:overlay val="0"/>
        </c:title>
        <c:numFmt formatCode="0.0" sourceLinked="1"/>
        <c:majorTickMark val="none"/>
        <c:minorTickMark val="none"/>
        <c:tickLblPos val="nextTo"/>
        <c:crossAx val="34964992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accent6">
          <a:lumMod val="75000"/>
        </a:schemeClr>
      </a:solidFill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Sheet1!$C$5</c:f>
              <c:strCache>
                <c:ptCount val="1"/>
                <c:pt idx="0">
                  <c:v>Number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46974410250713E-3"/>
                  <c:y val="-6.23998632799983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4092323075213902E-3"/>
                  <c:y val="-5.69737882121722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Sheet1!$B$6:$B$7</c:f>
              <c:strCache>
                <c:ptCount val="2"/>
                <c:pt idx="0">
                  <c:v>At risk of malnutrition (MUAC &lt; 220mm)</c:v>
                </c:pt>
                <c:pt idx="1">
                  <c:v>Normal (MUAC ≥ 220mm)</c:v>
                </c:pt>
              </c:strCache>
            </c:strRef>
          </c:cat>
          <c:val>
            <c:numRef>
              <c:f>Sheet1!$C$6:$C$7</c:f>
              <c:numCache>
                <c:formatCode>General</c:formatCode>
                <c:ptCount val="2"/>
                <c:pt idx="0">
                  <c:v>8</c:v>
                </c:pt>
                <c:pt idx="1">
                  <c:v>22</c:v>
                </c:pt>
              </c:numCache>
            </c:numRef>
          </c:val>
        </c:ser>
        <c:ser>
          <c:idx val="1"/>
          <c:order val="1"/>
          <c:tx>
            <c:strRef>
              <c:f>Sheet1!$D$5</c:f>
              <c:strCache>
                <c:ptCount val="1"/>
                <c:pt idx="0">
                  <c:v>Percent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46974410250713E-3"/>
                  <c:y val="-5.42607506782594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4092323075213902E-3"/>
                  <c:y val="-5.15477131443463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Sheet1!$B$6:$B$7</c:f>
              <c:strCache>
                <c:ptCount val="2"/>
                <c:pt idx="0">
                  <c:v>At risk of malnutrition (MUAC &lt; 220mm)</c:v>
                </c:pt>
                <c:pt idx="1">
                  <c:v>Normal (MUAC ≥ 220mm)</c:v>
                </c:pt>
              </c:strCache>
            </c:strRef>
          </c:cat>
          <c:val>
            <c:numRef>
              <c:f>Sheet1!$D$6:$D$7</c:f>
              <c:numCache>
                <c:formatCode>General</c:formatCode>
                <c:ptCount val="2"/>
                <c:pt idx="0">
                  <c:v>26.7</c:v>
                </c:pt>
                <c:pt idx="1">
                  <c:v>73.3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1267072"/>
        <c:axId val="31272960"/>
        <c:axId val="0"/>
      </c:bar3DChart>
      <c:catAx>
        <c:axId val="31267072"/>
        <c:scaling>
          <c:orientation val="minMax"/>
        </c:scaling>
        <c:delete val="0"/>
        <c:axPos val="b"/>
        <c:majorTickMark val="out"/>
        <c:minorTickMark val="none"/>
        <c:tickLblPos val="nextTo"/>
        <c:crossAx val="31272960"/>
        <c:crosses val="autoZero"/>
        <c:auto val="1"/>
        <c:lblAlgn val="ctr"/>
        <c:lblOffset val="100"/>
        <c:noMultiLvlLbl val="0"/>
      </c:catAx>
      <c:valAx>
        <c:axId val="312729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3126707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ln>
          <a:solidFill>
            <a:sysClr val="windowText" lastClr="000000"/>
          </a:solidFill>
        </a:ln>
      </c:spPr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Experimental households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9.6835557755384494E-3"/>
                  <c:y val="-6.17292523052994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667302215824202E-3"/>
                  <c:y val="-2.6455393845128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5334604431649297E-3"/>
                  <c:y val="-4.11528348701995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Underweight</c:v>
                </c:pt>
                <c:pt idx="1">
                  <c:v>Stunting</c:v>
                </c:pt>
                <c:pt idx="2">
                  <c:v>Wasting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16.100000000000001</c:v>
                </c:pt>
                <c:pt idx="1">
                  <c:v>41.4</c:v>
                </c:pt>
                <c:pt idx="2">
                  <c:v>3.3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Non-experimental households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invertIfNegative val="0"/>
          <c:dLbls>
            <c:dLbl>
              <c:idx val="0"/>
              <c:layout>
                <c:manualLayout>
                  <c:x val="8.3001906647472493E-3"/>
                  <c:y val="-5.291078769025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833651107912101E-3"/>
                  <c:y val="-5.291078769025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3833651107913101E-3"/>
                  <c:y val="-6.46687405103136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Underweight</c:v>
                </c:pt>
                <c:pt idx="1">
                  <c:v>Stunting</c:v>
                </c:pt>
                <c:pt idx="2">
                  <c:v>Wasting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21.5</c:v>
                </c:pt>
                <c:pt idx="1">
                  <c:v>56.6</c:v>
                </c:pt>
                <c:pt idx="2">
                  <c:v>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4990336"/>
        <c:axId val="35274752"/>
        <c:axId val="0"/>
      </c:bar3DChart>
      <c:catAx>
        <c:axId val="34990336"/>
        <c:scaling>
          <c:orientation val="minMax"/>
        </c:scaling>
        <c:delete val="0"/>
        <c:axPos val="b"/>
        <c:majorTickMark val="out"/>
        <c:minorTickMark val="none"/>
        <c:tickLblPos val="nextTo"/>
        <c:crossAx val="35274752"/>
        <c:crosses val="autoZero"/>
        <c:auto val="1"/>
        <c:lblAlgn val="ctr"/>
        <c:lblOffset val="100"/>
        <c:noMultiLvlLbl val="0"/>
      </c:catAx>
      <c:valAx>
        <c:axId val="3527475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Percent</a:t>
                </a:r>
              </a:p>
            </c:rich>
          </c:tx>
          <c:layout>
            <c:manualLayout>
              <c:xMode val="edge"/>
              <c:yMode val="edge"/>
              <c:x val="1.7349037857584199E-2"/>
              <c:y val="0.2947387790245529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3499033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 b="1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25EC9B-A4A4-428E-932A-E7FE5AB81EC0}" type="datetimeFigureOut">
              <a:rPr lang="en-US" smtClean="0"/>
              <a:pPr/>
              <a:t>6/30/2016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F258C7-1715-4EAC-AD53-622401FFE8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736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F258C7-1715-4EAC-AD53-622401FFE85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7611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10574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7D7461A-104C-4F3C-8D6E-756FCA5E2A70}" type="datetimeFigureOut">
              <a:rPr lang="en-US">
                <a:solidFill>
                  <a:prstClr val="black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6/30/2016</a:t>
            </a:fld>
            <a:endParaRPr lang="en-US">
              <a:solidFill>
                <a:prstClr val="black"/>
              </a:solidFill>
              <a:ea typeface="ＭＳ Ｐゴシック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10DBA9F-D2E1-44DF-985A-8D12FB1CB390}" type="slidenum">
              <a:rPr lang="en-US">
                <a:solidFill>
                  <a:prstClr val="black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3367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1364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8997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0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>
            <a:spLocks noChangeArrowheads="1"/>
          </p:cNvSpPr>
          <p:nvPr userDrawn="1"/>
        </p:nvSpPr>
        <p:spPr bwMode="auto">
          <a:xfrm>
            <a:off x="0" y="3048000"/>
            <a:ext cx="9144000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i="1">
                <a:solidFill>
                  <a:srgbClr val="156734"/>
                </a:solidFill>
                <a:latin typeface="Calibri" pitchFamily="34" charset="0"/>
              </a:rPr>
              <a:t>Africa Research in Sustainable Intensification for the Next Generation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400">
                <a:solidFill>
                  <a:srgbClr val="156734"/>
                </a:solidFill>
                <a:latin typeface="Calibri" pitchFamily="34" charset="0"/>
              </a:rPr>
              <a:t>africa-rising.net</a:t>
            </a:r>
            <a:endParaRPr lang="en-US" sz="4400" b="1" i="1">
              <a:solidFill>
                <a:srgbClr val="156734"/>
              </a:solidFill>
              <a:latin typeface="Calibri" pitchFamily="34" charset="0"/>
            </a:endParaRPr>
          </a:p>
        </p:txBody>
      </p:sp>
      <p:grpSp>
        <p:nvGrpSpPr>
          <p:cNvPr id="3" name="Group 4"/>
          <p:cNvGrpSpPr>
            <a:grpSpLocks/>
          </p:cNvGrpSpPr>
          <p:nvPr userDrawn="1"/>
        </p:nvGrpSpPr>
        <p:grpSpPr bwMode="auto">
          <a:xfrm>
            <a:off x="1182688" y="5486400"/>
            <a:ext cx="7086600" cy="857250"/>
            <a:chOff x="1451698" y="5798343"/>
            <a:chExt cx="5863502" cy="709613"/>
          </a:xfrm>
        </p:grpSpPr>
        <p:pic>
          <p:nvPicPr>
            <p:cNvPr id="4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8"/>
          <p:cNvGrpSpPr>
            <a:grpSpLocks/>
          </p:cNvGrpSpPr>
          <p:nvPr userDrawn="1"/>
        </p:nvGrpSpPr>
        <p:grpSpPr bwMode="auto">
          <a:xfrm>
            <a:off x="1189038" y="6543675"/>
            <a:ext cx="7686675" cy="230188"/>
            <a:chOff x="1066800" y="6543986"/>
            <a:chExt cx="7305540" cy="229893"/>
          </a:xfrm>
        </p:grpSpPr>
        <p:sp>
          <p:nvSpPr>
            <p:cNvPr id="8" name="TextBox 6"/>
            <p:cNvSpPr txBox="1">
              <a:spLocks noChangeArrowheads="1"/>
            </p:cNvSpPr>
            <p:nvPr/>
          </p:nvSpPr>
          <p:spPr bwMode="auto">
            <a:xfrm>
              <a:off x="1676349" y="6543986"/>
              <a:ext cx="6695991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5F0500"/>
                </a:buClr>
                <a:defRPr/>
              </a:pPr>
              <a:r>
                <a:rPr lang="en-US" sz="900" i="1" dirty="0" smtClean="0">
                  <a:solidFill>
                    <a:prstClr val="black"/>
                  </a:solidFill>
                  <a:latin typeface="Calibri"/>
                </a:rPr>
                <a:t>The presentation has a Creative Commons </a:t>
              </a:r>
              <a:r>
                <a:rPr lang="en-US" sz="900" i="1" dirty="0" err="1" smtClean="0">
                  <a:solidFill>
                    <a:prstClr val="black"/>
                  </a:solidFill>
                  <a:latin typeface="Calibri"/>
                </a:rPr>
                <a:t>licence</a:t>
              </a:r>
              <a:r>
                <a:rPr lang="en-US" sz="900" i="1" dirty="0" smtClean="0">
                  <a:solidFill>
                    <a:prstClr val="black"/>
                  </a:solidFill>
                  <a:latin typeface="Calibri"/>
                </a:rPr>
                <a:t>. You are free to re-use or distribute this work, provided credit is given to ILRI.</a:t>
              </a:r>
              <a:endParaRPr lang="en-US" sz="900" dirty="0" smtClean="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9" name="Picture 10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11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5839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>
            <a:spLocks noChangeArrowheads="1"/>
          </p:cNvSpPr>
          <p:nvPr userDrawn="1"/>
        </p:nvSpPr>
        <p:spPr bwMode="auto">
          <a:xfrm>
            <a:off x="0" y="3048000"/>
            <a:ext cx="9144000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i="1">
                <a:solidFill>
                  <a:srgbClr val="156734"/>
                </a:solidFill>
                <a:latin typeface="Calibri" pitchFamily="34" charset="0"/>
              </a:rPr>
              <a:t>Africa Research in Sustainable Intensification for the Next Generation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400">
                <a:solidFill>
                  <a:srgbClr val="156734"/>
                </a:solidFill>
                <a:latin typeface="Calibri" pitchFamily="34" charset="0"/>
              </a:rPr>
              <a:t>africa-rising.net</a:t>
            </a:r>
            <a:endParaRPr lang="en-US" sz="4400" b="1" i="1">
              <a:solidFill>
                <a:srgbClr val="156734"/>
              </a:solidFill>
              <a:latin typeface="Calibri" pitchFamily="34" charset="0"/>
            </a:endParaRPr>
          </a:p>
        </p:txBody>
      </p:sp>
      <p:grpSp>
        <p:nvGrpSpPr>
          <p:cNvPr id="3" name="Group 4"/>
          <p:cNvGrpSpPr>
            <a:grpSpLocks/>
          </p:cNvGrpSpPr>
          <p:nvPr userDrawn="1"/>
        </p:nvGrpSpPr>
        <p:grpSpPr bwMode="auto">
          <a:xfrm>
            <a:off x="1182688" y="5486400"/>
            <a:ext cx="7086600" cy="857250"/>
            <a:chOff x="1451698" y="5798343"/>
            <a:chExt cx="5863502" cy="709613"/>
          </a:xfrm>
        </p:grpSpPr>
        <p:pic>
          <p:nvPicPr>
            <p:cNvPr id="4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8"/>
          <p:cNvGrpSpPr>
            <a:grpSpLocks/>
          </p:cNvGrpSpPr>
          <p:nvPr userDrawn="1"/>
        </p:nvGrpSpPr>
        <p:grpSpPr bwMode="auto">
          <a:xfrm>
            <a:off x="1189038" y="6543675"/>
            <a:ext cx="7686675" cy="230188"/>
            <a:chOff x="1066800" y="6543986"/>
            <a:chExt cx="7305540" cy="229893"/>
          </a:xfrm>
        </p:grpSpPr>
        <p:sp>
          <p:nvSpPr>
            <p:cNvPr id="8" name="TextBox 6"/>
            <p:cNvSpPr txBox="1">
              <a:spLocks noChangeArrowheads="1"/>
            </p:cNvSpPr>
            <p:nvPr/>
          </p:nvSpPr>
          <p:spPr bwMode="auto">
            <a:xfrm>
              <a:off x="1676349" y="6543986"/>
              <a:ext cx="6695991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5F0500"/>
                </a:buClr>
                <a:defRPr/>
              </a:pPr>
              <a:r>
                <a:rPr lang="en-US" sz="900" i="1" dirty="0" smtClean="0">
                  <a:solidFill>
                    <a:prstClr val="black"/>
                  </a:solidFill>
                  <a:latin typeface="Calibri"/>
                </a:rPr>
                <a:t>The presentation has a Creative Commons </a:t>
              </a:r>
              <a:r>
                <a:rPr lang="en-US" sz="900" i="1" dirty="0" err="1" smtClean="0">
                  <a:solidFill>
                    <a:prstClr val="black"/>
                  </a:solidFill>
                  <a:latin typeface="Calibri"/>
                </a:rPr>
                <a:t>licence</a:t>
              </a:r>
              <a:r>
                <a:rPr lang="en-US" sz="900" i="1" dirty="0" smtClean="0">
                  <a:solidFill>
                    <a:prstClr val="black"/>
                  </a:solidFill>
                  <a:latin typeface="Calibri"/>
                </a:rPr>
                <a:t>. You are free to re-use or distribute this work, provided credit is given to ILRI.</a:t>
              </a:r>
              <a:endParaRPr lang="en-US" sz="900" dirty="0" smtClean="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9" name="Picture 10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11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443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0476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4958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502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706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56D1BC0-ECFC-462C-8263-BDE060C28324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6/30/2016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9E448CD-C5B5-4B97-85D4-7EA70B8851A7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432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print">
              <a:extLst/>
            </a:blip>
            <a:srcRect/>
            <a:stretch>
              <a:fillRect/>
            </a:stretch>
          </a:blipFill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752609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8492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48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7947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8" r:id="rId7"/>
    <p:sldLayoutId id="2147483670" r:id="rId8"/>
    <p:sldLayoutId id="2147483686" r:id="rId9"/>
    <p:sldLayoutId id="2147483687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Insert picture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51816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3455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908" y="1340768"/>
            <a:ext cx="8891588" cy="1077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200" dirty="0">
                <a:solidFill>
                  <a:prstClr val="black"/>
                </a:solidFill>
                <a:latin typeface="Arial Rounded MT Bold" pitchFamily="34" charset="0"/>
                <a:ea typeface="ＭＳ Ｐゴシック" pitchFamily="34" charset="-128"/>
              </a:rPr>
              <a:t>Research Theme 4: </a:t>
            </a:r>
            <a:r>
              <a:rPr lang="en-US" sz="3200" b="1" dirty="0" smtClean="0"/>
              <a:t>Food storage, value addition and </a:t>
            </a:r>
            <a:r>
              <a:rPr lang="en-US" sz="3200" b="1" dirty="0" err="1" smtClean="0"/>
              <a:t>mycotoxin</a:t>
            </a:r>
            <a:r>
              <a:rPr lang="en-US" sz="3200" b="1" dirty="0" smtClean="0"/>
              <a:t> management</a:t>
            </a:r>
            <a:endParaRPr lang="en-US" sz="3200" dirty="0" smtClean="0"/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251521" y="4293096"/>
            <a:ext cx="864095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err="1" smtClean="0">
                <a:solidFill>
                  <a:prstClr val="black"/>
                </a:solidFill>
              </a:rPr>
              <a:t>AfricaRising</a:t>
            </a:r>
            <a:r>
              <a:rPr lang="en-US" sz="2000" b="1" dirty="0" smtClean="0">
                <a:solidFill>
                  <a:prstClr val="black"/>
                </a:solidFill>
              </a:rPr>
              <a:t> Research Theme 4 Team</a:t>
            </a:r>
            <a:endParaRPr lang="en-US" sz="2000" b="1" dirty="0" smtClean="0">
              <a:solidFill>
                <a:prstClr val="black"/>
              </a:solidFill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000" b="1" dirty="0" smtClean="0">
              <a:solidFill>
                <a:prstClr val="black"/>
              </a:solidFill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prstClr val="black"/>
                </a:solidFill>
              </a:rPr>
              <a:t>Dar </a:t>
            </a:r>
            <a:r>
              <a:rPr lang="en-US" sz="2000" b="1" dirty="0" err="1" smtClean="0">
                <a:solidFill>
                  <a:prstClr val="black"/>
                </a:solidFill>
              </a:rPr>
              <a:t>es</a:t>
            </a:r>
            <a:r>
              <a:rPr lang="en-US" sz="2000" b="1" dirty="0" smtClean="0">
                <a:solidFill>
                  <a:prstClr val="black"/>
                </a:solidFill>
              </a:rPr>
              <a:t> Salaam, June 30, 2016</a:t>
            </a:r>
            <a:endParaRPr lang="en-US" sz="2000" b="1" dirty="0">
              <a:solidFill>
                <a:prstClr val="black"/>
              </a:solidFill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78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27584" y="908720"/>
            <a:ext cx="8064896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Can adequate food storage lead to better health outcomes? </a:t>
            </a:r>
          </a:p>
          <a:p>
            <a:pPr algn="ctr"/>
            <a:endParaRPr lang="en-US" sz="2000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GB" sz="20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 storage experiment with farmers from 2013-2014: </a:t>
            </a:r>
            <a:r>
              <a:rPr lang="en-US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Assessment </a:t>
            </a:r>
            <a:r>
              <a:rPr 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US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the nutritional </a:t>
            </a:r>
            <a:r>
              <a:rPr 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status of </a:t>
            </a:r>
            <a:r>
              <a:rPr lang="en-US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children </a:t>
            </a:r>
            <a:r>
              <a:rPr lang="en-GB" sz="2000" b="1" dirty="0" smtClean="0">
                <a:latin typeface="Arial" pitchFamily="34" charset="0"/>
                <a:cs typeface="Arial" pitchFamily="34" charset="0"/>
              </a:rPr>
              <a:t>of participating and non-participating households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941218657"/>
              </p:ext>
            </p:extLst>
          </p:nvPr>
        </p:nvGraphicFramePr>
        <p:xfrm>
          <a:off x="179512" y="2537520"/>
          <a:ext cx="918051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7773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193247"/>
            <a:ext cx="8229600" cy="1143000"/>
          </a:xfrm>
        </p:spPr>
        <p:txBody>
          <a:bodyPr/>
          <a:lstStyle/>
          <a:p>
            <a:pPr algn="ctr"/>
            <a:r>
              <a:rPr lang="en-US" sz="3200" b="1" dirty="0" err="1" smtClean="0"/>
              <a:t>Mycotoxin</a:t>
            </a:r>
            <a:r>
              <a:rPr lang="en-US" sz="3200" b="1" dirty="0" smtClean="0"/>
              <a:t> Awareness is very low</a:t>
            </a:r>
            <a:endParaRPr lang="en-US" sz="3200" b="1" dirty="0"/>
          </a:p>
        </p:txBody>
      </p:sp>
      <p:pic>
        <p:nvPicPr>
          <p:cNvPr id="4" name="Picture 3"/>
          <p:cNvPicPr/>
          <p:nvPr/>
        </p:nvPicPr>
        <p:blipFill rotWithShape="1"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490"/>
          <a:stretch/>
        </p:blipFill>
        <p:spPr bwMode="auto">
          <a:xfrm>
            <a:off x="323528" y="2408255"/>
            <a:ext cx="3923928" cy="368504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067" y="2636912"/>
            <a:ext cx="4766140" cy="268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75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0584488"/>
              </p:ext>
            </p:extLst>
          </p:nvPr>
        </p:nvGraphicFramePr>
        <p:xfrm>
          <a:off x="467544" y="1960942"/>
          <a:ext cx="8352927" cy="47804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44216"/>
                <a:gridCol w="1152128"/>
                <a:gridCol w="936104"/>
                <a:gridCol w="864096"/>
                <a:gridCol w="217569"/>
                <a:gridCol w="1232767"/>
                <a:gridCol w="975006"/>
                <a:gridCol w="1031041"/>
              </a:tblGrid>
              <a:tr h="227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Aflatoxin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Fumonisin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76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Village and Sample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Prevalence (%)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Mean (ppb)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Range (ppb)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Prevalence (%)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Mean (ppm)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Range (ppm)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76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Long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2276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Maize from field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2.51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0 - 5.1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0 - 1.7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</a:tr>
              <a:tr h="2390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Maize from stores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6.91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2.2 - 8.6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0 - 0.4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390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Sabilo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276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Maize from field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3.79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1.1 - 5.9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3.39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0 - 24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</a:tr>
              <a:tr h="2276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Maize from stores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7.445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0.5 - 29.4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0.1 - 1.3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76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Hallu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276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Maize from field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0.1 - 5.20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0.1 - 41.0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</a:tr>
              <a:tr h="2276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Maize from stores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7.84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0.4 - 36.2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1.625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0.1 - 18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76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Matufa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276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Maize from field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61.26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1.1 - 1017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19.42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0.6 - 69.0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</a:tr>
              <a:tr h="2276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Maize from stores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8.565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0.1 - 45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2.575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0.2 - 30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76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Shaurimoyo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276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Maize from field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7.68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2.2 - 60.7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16.18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1.3 - 51.0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</a:tr>
              <a:tr h="2276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Maize from stores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8.06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1.4 - 73.1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3.685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0.5 - 12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76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Seloto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276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Maize from field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2.85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0.0 - 7.60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3.37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0.1 - 13.0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Maize from stores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7.09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1.5 - 29.1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1.025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0.1 - 4.1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395536" y="1157843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prstClr val="black"/>
                </a:solidFill>
              </a:rPr>
              <a:t>Prevalence of </a:t>
            </a:r>
            <a:r>
              <a:rPr lang="en-US" sz="2400" b="1" dirty="0" err="1" smtClean="0">
                <a:solidFill>
                  <a:prstClr val="black"/>
                </a:solidFill>
              </a:rPr>
              <a:t>aflatoxin</a:t>
            </a:r>
            <a:r>
              <a:rPr lang="en-US" sz="2400" b="1" dirty="0" smtClean="0">
                <a:solidFill>
                  <a:prstClr val="black"/>
                </a:solidFill>
              </a:rPr>
              <a:t> </a:t>
            </a:r>
            <a:r>
              <a:rPr lang="en-US" sz="2400" b="1" dirty="0">
                <a:solidFill>
                  <a:prstClr val="black"/>
                </a:solidFill>
              </a:rPr>
              <a:t>and </a:t>
            </a:r>
            <a:r>
              <a:rPr lang="en-US" sz="2400" b="1" dirty="0" err="1">
                <a:solidFill>
                  <a:prstClr val="black"/>
                </a:solidFill>
              </a:rPr>
              <a:t>fumonisin</a:t>
            </a:r>
            <a:r>
              <a:rPr lang="en-US" sz="2400" b="1" dirty="0">
                <a:solidFill>
                  <a:prstClr val="black"/>
                </a:solidFill>
              </a:rPr>
              <a:t> in maize </a:t>
            </a:r>
            <a:r>
              <a:rPr lang="en-US" sz="2400" b="1" dirty="0" smtClean="0">
                <a:solidFill>
                  <a:prstClr val="black"/>
                </a:solidFill>
              </a:rPr>
              <a:t>in </a:t>
            </a:r>
            <a:r>
              <a:rPr lang="en-US" sz="2400" b="1" dirty="0">
                <a:solidFill>
                  <a:prstClr val="black"/>
                </a:solidFill>
              </a:rPr>
              <a:t>the field and </a:t>
            </a:r>
            <a:r>
              <a:rPr lang="en-US" sz="2400" b="1" dirty="0" smtClean="0">
                <a:solidFill>
                  <a:prstClr val="black"/>
                </a:solidFill>
              </a:rPr>
              <a:t>stores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01847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55576" y="1268760"/>
            <a:ext cx="8229600" cy="7920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Integration with Research theme 1: samples collected for </a:t>
            </a:r>
            <a:r>
              <a:rPr lang="en-US" sz="3200" b="1" dirty="0" err="1" smtClean="0"/>
              <a:t>mycotoxin</a:t>
            </a:r>
            <a:r>
              <a:rPr lang="en-US" sz="3200" b="1" dirty="0" smtClean="0"/>
              <a:t> analysis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2176988"/>
            <a:ext cx="43924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FF"/>
                </a:solidFill>
              </a:rPr>
              <a:t>Samples collected from Research theme 1</a:t>
            </a:r>
          </a:p>
          <a:p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088216"/>
              </p:ext>
            </p:extLst>
          </p:nvPr>
        </p:nvGraphicFramePr>
        <p:xfrm>
          <a:off x="323527" y="3001139"/>
          <a:ext cx="5006351" cy="2852444"/>
        </p:xfrm>
        <a:graphic>
          <a:graphicData uri="http://schemas.openxmlformats.org/drawingml/2006/table">
            <a:tbl>
              <a:tblPr/>
              <a:tblGrid>
                <a:gridCol w="2044115"/>
                <a:gridCol w="1286234"/>
                <a:gridCol w="1676002"/>
              </a:tblGrid>
              <a:tr h="357791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Village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US" sz="2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Number of samples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56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Fertilizer trial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Maize variety trial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791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Seloto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791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Sabilo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791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Hallu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791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791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Grand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049979" y="2176988"/>
            <a:ext cx="40679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Fertilizer and variety treatments</a:t>
            </a:r>
            <a:endParaRPr lang="en-US" sz="2400" b="1" dirty="0">
              <a:solidFill>
                <a:srgbClr val="0000FF"/>
              </a:solidFill>
            </a:endParaRPr>
          </a:p>
          <a:p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7848921"/>
              </p:ext>
            </p:extLst>
          </p:nvPr>
        </p:nvGraphicFramePr>
        <p:xfrm>
          <a:off x="5589604" y="2980526"/>
          <a:ext cx="1862716" cy="3112770"/>
        </p:xfrm>
        <a:graphic>
          <a:graphicData uri="http://schemas.openxmlformats.org/drawingml/2006/table">
            <a:tbl>
              <a:tblPr/>
              <a:tblGrid>
                <a:gridCol w="1862716"/>
              </a:tblGrid>
              <a:tr h="53762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Fertilizer treatments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3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0N 40P 60K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3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45N 40P 60K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3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90N 40P 60K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3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120N 40P 60K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3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150N 40P 60K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3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120N 0P 60K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3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120N 15P 60K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3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120N 30P 60K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3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Control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4046830"/>
              </p:ext>
            </p:extLst>
          </p:nvPr>
        </p:nvGraphicFramePr>
        <p:xfrm>
          <a:off x="7668344" y="3001139"/>
          <a:ext cx="1296144" cy="1422828"/>
        </p:xfrm>
        <a:graphic>
          <a:graphicData uri="http://schemas.openxmlformats.org/drawingml/2006/table">
            <a:tbl>
              <a:tblPr/>
              <a:tblGrid>
                <a:gridCol w="1296144"/>
              </a:tblGrid>
              <a:tr h="5476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Maize varieties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22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SEED CO 627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22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Kenya H513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22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Pioneer 3253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247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55576" y="1268760"/>
            <a:ext cx="8229600" cy="7920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Integration with Research theme 1: samples collected for </a:t>
            </a:r>
            <a:r>
              <a:rPr lang="en-US" sz="3200" b="1" dirty="0" err="1" smtClean="0"/>
              <a:t>mycotoxin</a:t>
            </a:r>
            <a:r>
              <a:rPr lang="en-US" sz="3200" b="1" dirty="0" smtClean="0"/>
              <a:t> analysis</a:t>
            </a:r>
            <a:endParaRPr lang="en-US" sz="3200" b="1" dirty="0"/>
          </a:p>
        </p:txBody>
      </p:sp>
      <p:graphicFrame>
        <p:nvGraphicFramePr>
          <p:cNvPr id="11" name="Table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4201121"/>
              </p:ext>
            </p:extLst>
          </p:nvPr>
        </p:nvGraphicFramePr>
        <p:xfrm>
          <a:off x="755576" y="2636912"/>
          <a:ext cx="7620000" cy="231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0000"/>
                <a:gridCol w="1270000"/>
                <a:gridCol w="1636464"/>
                <a:gridCol w="903536"/>
                <a:gridCol w="1270000"/>
                <a:gridCol w="1270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Aflatoxin</a:t>
                      </a:r>
                      <a:r>
                        <a:rPr lang="en-US" sz="2400" dirty="0" smtClean="0"/>
                        <a:t> (ppb)</a:t>
                      </a:r>
                      <a:endParaRPr lang="en-US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Fumonisin</a:t>
                      </a:r>
                      <a:r>
                        <a:rPr lang="en-US" sz="2400" dirty="0" smtClean="0"/>
                        <a:t> (ppb)</a:t>
                      </a:r>
                      <a:endParaRPr lang="en-US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Village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Mean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Range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Mean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Range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Seloto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 – 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6.87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 – 58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Sabilo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 – 4.5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 – 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Hallu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 – 3.9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10.67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0.6 - 48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47664" y="5188550"/>
            <a:ext cx="39404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Low levels of </a:t>
            </a:r>
            <a:r>
              <a:rPr lang="en-US" dirty="0" err="1" smtClean="0"/>
              <a:t>aflatoxin</a:t>
            </a:r>
            <a:r>
              <a:rPr lang="en-US" dirty="0" smtClean="0"/>
              <a:t> and </a:t>
            </a:r>
            <a:r>
              <a:rPr lang="en-US" dirty="0" err="1" smtClean="0"/>
              <a:t>fumonisin</a:t>
            </a:r>
            <a:endParaRPr lang="en-US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Monitoring continuing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74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9552" y="1124744"/>
            <a:ext cx="8208912" cy="838200"/>
          </a:xfrm>
        </p:spPr>
        <p:txBody>
          <a:bodyPr/>
          <a:lstStyle/>
          <a:p>
            <a:pPr algn="ctr"/>
            <a:r>
              <a:rPr lang="en-US" sz="2800" b="1" dirty="0" err="1" smtClean="0"/>
              <a:t>Aflatoxin</a:t>
            </a:r>
            <a:r>
              <a:rPr lang="en-US" sz="2800" b="1" dirty="0" smtClean="0"/>
              <a:t> prevalence and levels in Feed ingredients</a:t>
            </a:r>
            <a:endParaRPr lang="en-US" sz="28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4823406"/>
              </p:ext>
            </p:extLst>
          </p:nvPr>
        </p:nvGraphicFramePr>
        <p:xfrm>
          <a:off x="467544" y="2204864"/>
          <a:ext cx="8352928" cy="44724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58584"/>
                <a:gridCol w="1355007"/>
                <a:gridCol w="1567280"/>
                <a:gridCol w="1567280"/>
                <a:gridCol w="1504777"/>
              </a:tblGrid>
              <a:tr h="282889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Ingredient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Aflatoxin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28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# Samples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Prevalence (%)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Mean (ppb)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Maximum </a:t>
                      </a:r>
                      <a:r>
                        <a:rPr lang="en-US" sz="1800" b="1" dirty="0">
                          <a:effectLst/>
                        </a:rPr>
                        <a:t>(ppb)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28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Blood meal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0.75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0.9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28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Broken and rice </a:t>
                      </a:r>
                      <a:r>
                        <a:rPr lang="en-US" sz="1800" dirty="0" err="1">
                          <a:effectLst/>
                        </a:rPr>
                        <a:t>brun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4.30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7.3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28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Fish Meal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28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Lablab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13.85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27.5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28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Leucaena</a:t>
                      </a:r>
                      <a:r>
                        <a:rPr lang="en-US" sz="1800" dirty="0">
                          <a:effectLst/>
                        </a:rPr>
                        <a:t> leaf meal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6.90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6.9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28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Maize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1.82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3.5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28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Maize bran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14.43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40.8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28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Moringa leaf meal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1.70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1.7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28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Pigeon pea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28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Sorghum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78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0.88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1.8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28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Soybean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28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Sunflower seed cake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67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1.54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4.4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834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2745" y="2204864"/>
            <a:ext cx="880174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Use of </a:t>
            </a:r>
            <a:r>
              <a:rPr lang="en-US" sz="2800" i="1" dirty="0" err="1" smtClean="0"/>
              <a:t>Aspergillus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flavus</a:t>
            </a:r>
            <a:r>
              <a:rPr lang="en-US" sz="2800" dirty="0" smtClean="0"/>
              <a:t> strains that do not produce toxins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Naturally outcompete the toxic producing strains, reducing their population and hence aflatoxin 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dirty="0" smtClean="0"/>
          </a:p>
          <a:p>
            <a:r>
              <a:rPr lang="en-US" sz="2800" dirty="0" smtClean="0"/>
              <a:t>Villages selected in </a:t>
            </a:r>
            <a:r>
              <a:rPr lang="en-US" sz="2800" dirty="0" err="1" smtClean="0"/>
              <a:t>Babati</a:t>
            </a:r>
            <a:r>
              <a:rPr lang="en-US" sz="2800" dirty="0" smtClean="0"/>
              <a:t>: </a:t>
            </a:r>
            <a:endParaRPr lang="en-US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err="1"/>
              <a:t>Sabilo</a:t>
            </a:r>
            <a:endParaRPr lang="en-US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err="1"/>
              <a:t>Sangaiwe</a:t>
            </a:r>
            <a:endParaRPr lang="en-US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err="1"/>
              <a:t>Matufa</a:t>
            </a:r>
            <a:endParaRPr lang="en-US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err="1" smtClean="0"/>
              <a:t>Hallu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89095" y="819662"/>
            <a:ext cx="4824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prstClr val="black"/>
                </a:solidFill>
              </a:rPr>
              <a:t>Interventions testing</a:t>
            </a:r>
            <a:endParaRPr lang="en-US" sz="3600" b="1" dirty="0"/>
          </a:p>
        </p:txBody>
      </p:sp>
      <p:sp>
        <p:nvSpPr>
          <p:cNvPr id="5" name="Rectangle 4"/>
          <p:cNvSpPr/>
          <p:nvPr/>
        </p:nvSpPr>
        <p:spPr>
          <a:xfrm>
            <a:off x="144017" y="1736715"/>
            <a:ext cx="81003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prstClr val="black"/>
                </a:solidFill>
              </a:rPr>
              <a:t>A</a:t>
            </a:r>
            <a:r>
              <a:rPr lang="en-US" sz="3200" b="1" dirty="0" smtClean="0">
                <a:solidFill>
                  <a:prstClr val="black"/>
                </a:solidFill>
              </a:rPr>
              <a:t>flatoxin bio-control</a:t>
            </a:r>
            <a:endParaRPr lang="en-US" sz="3200" b="1" dirty="0"/>
          </a:p>
        </p:txBody>
      </p:sp>
      <p:pic>
        <p:nvPicPr>
          <p:cNvPr id="6146" name="Picture 2" descr="C:\Users\User\Pictures\2015-05-11 Kilosa - Biocontrol Stakeholder Workshop\Kilosa - Biocontrol Stakeholder Workshop 2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5620" y="4077072"/>
            <a:ext cx="4097609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658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8996" y="692696"/>
            <a:ext cx="7272808" cy="720080"/>
          </a:xfrm>
        </p:spPr>
        <p:txBody>
          <a:bodyPr/>
          <a:lstStyle/>
          <a:p>
            <a:r>
              <a:rPr lang="en-US" sz="3600" b="1" dirty="0" err="1" smtClean="0"/>
              <a:t>Aflasafe</a:t>
            </a:r>
            <a:r>
              <a:rPr lang="en-US" sz="3600" b="1" dirty="0" smtClean="0"/>
              <a:t> Development</a:t>
            </a:r>
            <a:endParaRPr lang="en-US" sz="3600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98792" y="4001331"/>
            <a:ext cx="4625608" cy="2740036"/>
            <a:chOff x="-428630" y="3733800"/>
            <a:chExt cx="5223547" cy="294227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28630" y="3733800"/>
              <a:ext cx="5223547" cy="2942276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52401" y="6096000"/>
              <a:ext cx="1838241" cy="3635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FFFF"/>
                  </a:solidFill>
                </a:rPr>
                <a:t>Coating sorghum</a:t>
              </a:r>
              <a:endParaRPr lang="en-US" sz="16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181600" y="1495237"/>
            <a:ext cx="3825166" cy="2506096"/>
            <a:chOff x="5187544" y="762001"/>
            <a:chExt cx="3804056" cy="2795164"/>
          </a:xfrm>
        </p:grpSpPr>
        <p:pic>
          <p:nvPicPr>
            <p:cNvPr id="9" name="Picture 8" descr="C:\Users\Emmanuel\Desktop\AFLASAFE\DCIM\FOTO\biocontrol production\DSCN0907.JP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0775"/>
            <a:stretch/>
          </p:blipFill>
          <p:spPr bwMode="auto">
            <a:xfrm>
              <a:off x="5187544" y="762001"/>
              <a:ext cx="3804056" cy="279516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6255327" y="3120734"/>
              <a:ext cx="25763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FFFFFF"/>
                  </a:solidFill>
                </a:rPr>
                <a:t>Sterilizing sorghum</a:t>
              </a:r>
              <a:endParaRPr lang="en-US" sz="2000" b="1" dirty="0">
                <a:solidFill>
                  <a:srgbClr val="FFFFFF"/>
                </a:solidFill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099" y="4188696"/>
            <a:ext cx="4016959" cy="225954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105400" y="6372036"/>
            <a:ext cx="3993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Packaged  Product ready for trials </a:t>
            </a:r>
            <a:endParaRPr lang="en-US" b="1" dirty="0"/>
          </a:p>
        </p:txBody>
      </p:sp>
      <p:graphicFrame>
        <p:nvGraphicFramePr>
          <p:cNvPr id="13" name="Content Placeholder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6667360"/>
              </p:ext>
            </p:extLst>
          </p:nvPr>
        </p:nvGraphicFramePr>
        <p:xfrm>
          <a:off x="152400" y="1340768"/>
          <a:ext cx="4876800" cy="25925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"/>
                <a:gridCol w="1219200"/>
                <a:gridCol w="990600"/>
                <a:gridCol w="1143000"/>
                <a:gridCol w="1066800"/>
              </a:tblGrid>
              <a:tr h="53104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Aflasafe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TZ01 (Region-specific)</a:t>
                      </a:r>
                      <a:endParaRPr lang="en-US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Aflasafe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TZ02 (Tanzania specific)</a:t>
                      </a:r>
                      <a:endParaRPr lang="en-US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45631">
                <a:tc>
                  <a:txBody>
                    <a:bodyPr/>
                    <a:lstStyle/>
                    <a:p>
                      <a:pPr marL="4572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S/N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Isolate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Haplotype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Isolate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Haplotype</a:t>
                      </a:r>
                    </a:p>
                  </a:txBody>
                  <a:tcPr marL="68580" marR="68580" marT="0" marB="0" anchor="ctr"/>
                </a:tc>
              </a:tr>
              <a:tr h="345631"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TMS199-3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BOWAGA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TMS64-1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BOHAMA</a:t>
                      </a:r>
                    </a:p>
                  </a:txBody>
                  <a:tcPr marL="68580" marR="68580" marT="0" marB="0" anchor="ctr"/>
                </a:tc>
              </a:tr>
              <a:tr h="334200"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TGS364-2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BOHIYA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TGS55-6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BAQARA </a:t>
                      </a:r>
                    </a:p>
                  </a:txBody>
                  <a:tcPr marL="68580" marR="68580" marT="0" marB="0" anchor="ctr"/>
                </a:tc>
              </a:tr>
              <a:tr h="494423"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TMH 30-8</a:t>
                      </a: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     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BOHOCO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TMS205-5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BAQEDA</a:t>
                      </a:r>
                    </a:p>
                  </a:txBody>
                  <a:tcPr marL="68580" marR="68580" marT="0" marB="0" anchor="ctr"/>
                </a:tc>
              </a:tr>
              <a:tr h="432620"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TMH104-9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BOPAJI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TMS137-3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BOHAJU 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315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1143000"/>
          </a:xfrm>
        </p:spPr>
        <p:txBody>
          <a:bodyPr/>
          <a:lstStyle/>
          <a:p>
            <a:r>
              <a:rPr lang="en-US" dirty="0" smtClean="0"/>
              <a:t>Awareness creation</a:t>
            </a:r>
            <a:endParaRPr lang="en-US" dirty="0"/>
          </a:p>
        </p:txBody>
      </p:sp>
      <p:pic>
        <p:nvPicPr>
          <p:cNvPr id="3" name="Content Placeholder 3" descr="C:\Users\Emmanuel\Dropbox\Camera Uploads\2014-11-08 12.05.52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879"/>
            <a:ext cx="4605524" cy="3291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 descr="F:\2015-01-19 03.41.3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482" y="0"/>
            <a:ext cx="46482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20150314_094140-0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482" y="3215426"/>
            <a:ext cx="4644980" cy="3642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6" name="Picture 4" descr="F:\2015-01-19 04.15.2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52988"/>
            <a:ext cx="4714957" cy="3605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4898" y="2630269"/>
            <a:ext cx="4336769" cy="646331"/>
          </a:xfrm>
          <a:prstGeom prst="rect">
            <a:avLst/>
          </a:prstGeom>
          <a:solidFill>
            <a:srgbClr val="BBE0E3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Awareness creation to selected farmers during site selection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56306" y="6027853"/>
            <a:ext cx="3887605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Atoxigenic</a:t>
            </a:r>
            <a:r>
              <a:rPr lang="en-US" b="1" dirty="0" smtClean="0"/>
              <a:t> strain </a:t>
            </a:r>
            <a:r>
              <a:rPr lang="en-US" b="1" dirty="0" err="1" smtClean="0"/>
              <a:t>imobilized</a:t>
            </a:r>
            <a:r>
              <a:rPr lang="en-US" b="1" dirty="0" smtClean="0"/>
              <a:t> on sorghum </a:t>
            </a:r>
            <a:r>
              <a:rPr lang="en-US" b="1" dirty="0" err="1" smtClean="0"/>
              <a:t>sporulates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54898" y="6488667"/>
            <a:ext cx="4254327" cy="369332"/>
          </a:xfrm>
          <a:prstGeom prst="rect">
            <a:avLst/>
          </a:prstGeom>
          <a:solidFill>
            <a:srgbClr val="BBE0E3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A farmer applying </a:t>
            </a:r>
            <a:r>
              <a:rPr lang="en-US" b="1" dirty="0" err="1" smtClean="0"/>
              <a:t>biocontrol</a:t>
            </a:r>
            <a:r>
              <a:rPr lang="en-US" b="1" dirty="0" smtClean="0"/>
              <a:t> product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293048" y="3119839"/>
            <a:ext cx="3737096" cy="369332"/>
          </a:xfrm>
          <a:prstGeom prst="rect">
            <a:avLst/>
          </a:prstGeom>
          <a:solidFill>
            <a:srgbClr val="BBE0E3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Farmers with </a:t>
            </a:r>
            <a:r>
              <a:rPr lang="en-US" b="1" dirty="0" err="1" smtClean="0">
                <a:solidFill>
                  <a:srgbClr val="000000"/>
                </a:solidFill>
              </a:rPr>
              <a:t>biocontrol</a:t>
            </a:r>
            <a:r>
              <a:rPr lang="en-US" b="1" dirty="0" smtClean="0">
                <a:solidFill>
                  <a:srgbClr val="000000"/>
                </a:solidFill>
              </a:rPr>
              <a:t> product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7571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773832"/>
            <a:ext cx="6912768" cy="1143000"/>
          </a:xfrm>
        </p:spPr>
        <p:txBody>
          <a:bodyPr/>
          <a:lstStyle/>
          <a:p>
            <a:r>
              <a:rPr lang="en-US" sz="3600" b="1" dirty="0" smtClean="0"/>
              <a:t>Ready to Scale Technologies</a:t>
            </a:r>
            <a:endParaRPr lang="en-US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93889" y="1556792"/>
            <a:ext cx="18069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 smtClean="0"/>
              <a:t>PICS Bags</a:t>
            </a:r>
            <a:endParaRPr lang="en-US" sz="3200" b="1" u="sng" dirty="0"/>
          </a:p>
        </p:txBody>
      </p:sp>
      <p:grpSp>
        <p:nvGrpSpPr>
          <p:cNvPr id="15" name="Group 14"/>
          <p:cNvGrpSpPr/>
          <p:nvPr/>
        </p:nvGrpSpPr>
        <p:grpSpPr>
          <a:xfrm>
            <a:off x="35496" y="2276872"/>
            <a:ext cx="9110706" cy="3579857"/>
            <a:chOff x="35496" y="2276872"/>
            <a:chExt cx="9110706" cy="3579857"/>
          </a:xfrm>
        </p:grpSpPr>
        <p:pic>
          <p:nvPicPr>
            <p:cNvPr id="8" name="Picture 7" descr="DSC02825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2288126"/>
              <a:ext cx="2498229" cy="237389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/>
          </p:nvSpPr>
          <p:spPr>
            <a:xfrm>
              <a:off x="3059832" y="4763223"/>
              <a:ext cx="296391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i="1" dirty="0"/>
                <a:t>Long Village farmer </a:t>
              </a:r>
              <a:r>
                <a:rPr lang="en-US" sz="1600" b="1" i="1" dirty="0"/>
                <a:t>Mr. Emmanuel </a:t>
              </a:r>
              <a:r>
                <a:rPr lang="en-US" sz="1600" b="1" i="1" dirty="0" err="1"/>
                <a:t>Margwe</a:t>
              </a:r>
              <a:r>
                <a:rPr lang="en-US" sz="1600" i="1" dirty="0"/>
                <a:t> with his maize stored in PICS bags. </a:t>
              </a:r>
              <a:endParaRPr lang="en-US" sz="1600" dirty="0"/>
            </a:p>
          </p:txBody>
        </p:sp>
        <p:pic>
          <p:nvPicPr>
            <p:cNvPr id="10" name="Picture 9" descr="C:\Users\Admin\AppData\Local\Temp\WzED6B6.tmp\DSC_3158.JPG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23742" y="2276872"/>
              <a:ext cx="2778474" cy="246107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Rectangle 10"/>
            <p:cNvSpPr/>
            <p:nvPr/>
          </p:nvSpPr>
          <p:spPr>
            <a:xfrm>
              <a:off x="6156175" y="4779511"/>
              <a:ext cx="2990027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i="1" dirty="0"/>
                <a:t>Farmers who attended field day witnessing good quality maize stored in PICS bags from September 2014.</a:t>
              </a:r>
              <a:endParaRPr lang="en-US" sz="1600" dirty="0"/>
            </a:p>
          </p:txBody>
        </p:sp>
        <p:pic>
          <p:nvPicPr>
            <p:cNvPr id="13" name="Picture 12" descr="C:\Users\Admin\AppData\Local\Temp\WzE6F09.tmp\DSC_3143.JPG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889" y="2352804"/>
              <a:ext cx="2498229" cy="238514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Rectangle 13"/>
            <p:cNvSpPr/>
            <p:nvPr/>
          </p:nvSpPr>
          <p:spPr>
            <a:xfrm>
              <a:off x="35496" y="4941168"/>
              <a:ext cx="279005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i="1" dirty="0"/>
                <a:t>Demonstration on PICS storage bags how to use, their benefits and supplier contacts.</a:t>
              </a:r>
              <a:endParaRPr lang="en-US" sz="1600" dirty="0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2321343" y="580526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98.04% </a:t>
            </a:r>
            <a:r>
              <a:rPr lang="en-US" dirty="0" smtClean="0"/>
              <a:t>of 51 farmers interviewed will continue </a:t>
            </a:r>
            <a:r>
              <a:rPr lang="en-US" dirty="0"/>
              <a:t>using PICS </a:t>
            </a:r>
            <a:r>
              <a:rPr lang="en-US" dirty="0" smtClean="0"/>
              <a:t>for </a:t>
            </a:r>
            <a:r>
              <a:rPr lang="en-US" dirty="0"/>
              <a:t>maize </a:t>
            </a:r>
            <a:r>
              <a:rPr lang="en-US" dirty="0" smtClean="0"/>
              <a:t>storage (February –March 2016)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46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344488" y="836712"/>
            <a:ext cx="7620000" cy="936104"/>
          </a:xfrm>
        </p:spPr>
        <p:txBody>
          <a:bodyPr/>
          <a:lstStyle/>
          <a:p>
            <a:r>
              <a:rPr lang="en-US" b="1" dirty="0" smtClean="0">
                <a:latin typeface="+mn-lt"/>
              </a:rPr>
              <a:t>Team Members</a:t>
            </a:r>
            <a:endParaRPr lang="en-US" b="1" dirty="0">
              <a:latin typeface="+mn-lt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39552" y="1484784"/>
            <a:ext cx="7560840" cy="4536504"/>
          </a:xfrm>
        </p:spPr>
        <p:txBody>
          <a:bodyPr/>
          <a:lstStyle/>
          <a:p>
            <a:pPr algn="l"/>
            <a:r>
              <a:rPr lang="en-US" sz="2400" b="1" dirty="0" smtClean="0">
                <a:solidFill>
                  <a:srgbClr val="0000FF"/>
                </a:solidFill>
                <a:latin typeface="+mn-lt"/>
              </a:rPr>
              <a:t>Research theme 4</a:t>
            </a:r>
          </a:p>
          <a:p>
            <a:pPr marL="457200" indent="-342900" algn="l">
              <a:buFont typeface="Arial"/>
              <a:buChar char="•"/>
            </a:pPr>
            <a:r>
              <a:rPr lang="en-US" sz="2400" b="1" dirty="0" smtClean="0">
                <a:latin typeface="+mn-lt"/>
              </a:rPr>
              <a:t>Storage and Nutrition</a:t>
            </a:r>
          </a:p>
          <a:p>
            <a:pPr marL="754380" lvl="1" indent="-342900">
              <a:buFont typeface="Courier New" pitchFamily="49" charset="0"/>
              <a:buChar char="o"/>
            </a:pPr>
            <a:r>
              <a:rPr lang="en-US" sz="2400" dirty="0" smtClean="0"/>
              <a:t>Adebayo </a:t>
            </a:r>
            <a:r>
              <a:rPr lang="en-US" sz="2400" dirty="0" err="1" smtClean="0"/>
              <a:t>Abass</a:t>
            </a:r>
            <a:r>
              <a:rPr lang="en-US" sz="2400" dirty="0" smtClean="0"/>
              <a:t> and team</a:t>
            </a:r>
          </a:p>
          <a:p>
            <a:pPr marL="457200" indent="-342900" algn="l">
              <a:buFont typeface="Arial"/>
              <a:buChar char="•"/>
            </a:pPr>
            <a:r>
              <a:rPr lang="en-US" sz="2400" b="1" dirty="0" smtClean="0">
                <a:latin typeface="+mn-lt"/>
              </a:rPr>
              <a:t>Mycotoxins</a:t>
            </a:r>
          </a:p>
          <a:p>
            <a:pPr marL="754380" lvl="1" indent="-342900">
              <a:buFont typeface="Courier New" pitchFamily="49" charset="0"/>
              <a:buChar char="o"/>
            </a:pPr>
            <a:r>
              <a:rPr lang="en-US" sz="2400" dirty="0" smtClean="0"/>
              <a:t>George </a:t>
            </a:r>
            <a:r>
              <a:rPr lang="en-US" sz="2400" dirty="0" err="1" smtClean="0"/>
              <a:t>Mahuku</a:t>
            </a:r>
            <a:r>
              <a:rPr lang="en-US" sz="2400" dirty="0" smtClean="0"/>
              <a:t> and team</a:t>
            </a:r>
          </a:p>
          <a:p>
            <a:pPr marL="754380" lvl="1" indent="-342900">
              <a:buFont typeface="Courier New" pitchFamily="49" charset="0"/>
              <a:buChar char="o"/>
            </a:pPr>
            <a:endParaRPr lang="en-US" sz="1000" dirty="0" smtClean="0"/>
          </a:p>
          <a:p>
            <a:pPr algn="l"/>
            <a:r>
              <a:rPr lang="en-US" sz="2400" b="1" dirty="0" smtClean="0">
                <a:solidFill>
                  <a:srgbClr val="0000FF"/>
                </a:solidFill>
                <a:latin typeface="+mn-lt"/>
              </a:rPr>
              <a:t>Integrated with:</a:t>
            </a:r>
          </a:p>
          <a:p>
            <a:pPr marL="457200" indent="-342900" algn="l">
              <a:buFont typeface="Arial"/>
              <a:buChar char="•"/>
            </a:pPr>
            <a:r>
              <a:rPr lang="en-US" sz="2400" b="1" dirty="0" smtClean="0">
                <a:latin typeface="+mn-lt"/>
              </a:rPr>
              <a:t>Research theme 1: Fertilizer and maize variety trials</a:t>
            </a:r>
          </a:p>
          <a:p>
            <a:pPr marL="754380" lvl="1" indent="-342900">
              <a:buFont typeface="Courier New" pitchFamily="49" charset="0"/>
              <a:buChar char="o"/>
            </a:pPr>
            <a:r>
              <a:rPr lang="en-US" sz="2400" dirty="0" smtClean="0"/>
              <a:t>Job </a:t>
            </a:r>
            <a:r>
              <a:rPr lang="en-US" sz="2400" dirty="0" err="1" smtClean="0"/>
              <a:t>Kihara</a:t>
            </a:r>
            <a:r>
              <a:rPr lang="en-US" sz="2400" dirty="0" smtClean="0"/>
              <a:t> and Team</a:t>
            </a:r>
          </a:p>
          <a:p>
            <a:pPr marL="457200" indent="-342900" algn="l">
              <a:buFont typeface="Arial"/>
              <a:buChar char="•"/>
            </a:pPr>
            <a:r>
              <a:rPr lang="en-US" sz="2400" b="1" dirty="0" smtClean="0">
                <a:latin typeface="+mn-lt"/>
              </a:rPr>
              <a:t>Research theme 8: Poultry feed formulations</a:t>
            </a:r>
          </a:p>
          <a:p>
            <a:pPr marL="754380" lvl="1" indent="-342900">
              <a:buFont typeface="Courier New" pitchFamily="49" charset="0"/>
              <a:buChar char="o"/>
            </a:pPr>
            <a:r>
              <a:rPr lang="en-US" sz="2400" dirty="0" smtClean="0"/>
              <a:t>Ben </a:t>
            </a:r>
            <a:r>
              <a:rPr lang="en-US" sz="2400" dirty="0" err="1" smtClean="0"/>
              <a:t>Lukuyu</a:t>
            </a:r>
            <a:r>
              <a:rPr lang="en-US" sz="2400" dirty="0" smtClean="0"/>
              <a:t> and Team</a:t>
            </a:r>
          </a:p>
        </p:txBody>
      </p:sp>
    </p:spTree>
    <p:extLst>
      <p:ext uri="{BB962C8B-B14F-4D97-AF65-F5344CB8AC3E}">
        <p14:creationId xmlns:p14="http://schemas.microsoft.com/office/powerpoint/2010/main" val="411196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773832"/>
            <a:ext cx="8229600" cy="1143000"/>
          </a:xfrm>
        </p:spPr>
        <p:txBody>
          <a:bodyPr/>
          <a:lstStyle/>
          <a:p>
            <a:r>
              <a:rPr lang="en-US" sz="3600" b="1" dirty="0" smtClean="0"/>
              <a:t>Ready to Scale Technologies</a:t>
            </a:r>
            <a:endParaRPr lang="en-US" sz="3600" b="1" dirty="0"/>
          </a:p>
        </p:txBody>
      </p:sp>
      <p:sp>
        <p:nvSpPr>
          <p:cNvPr id="3" name="Rectangle 2"/>
          <p:cNvSpPr/>
          <p:nvPr/>
        </p:nvSpPr>
        <p:spPr>
          <a:xfrm>
            <a:off x="179512" y="1641635"/>
            <a:ext cx="3881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Maize shelling machine (Diesel Engine)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16944" y="5373216"/>
            <a:ext cx="68234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Can shell an average </a:t>
            </a:r>
            <a:r>
              <a:rPr lang="en-US" dirty="0"/>
              <a:t>of </a:t>
            </a:r>
            <a:r>
              <a:rPr lang="en-US" dirty="0" smtClean="0"/>
              <a:t>500 kg </a:t>
            </a:r>
            <a:r>
              <a:rPr lang="en-US" dirty="0"/>
              <a:t>per </a:t>
            </a:r>
            <a:r>
              <a:rPr lang="en-US" dirty="0" smtClean="0"/>
              <a:t>hour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In Target villages 96.08% farmers interviewed  had used shelling machine </a:t>
            </a:r>
            <a:endParaRPr lang="en-US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Very efficient – farmers have more time to attend to other activities</a:t>
            </a:r>
            <a:endParaRPr lang="en-US" dirty="0"/>
          </a:p>
          <a:p>
            <a:pPr marL="285750" indent="-285750">
              <a:buFont typeface="Wingdings" pitchFamily="2" charset="2"/>
              <a:buChar char="Ø"/>
            </a:pPr>
            <a:endParaRPr lang="en-US" dirty="0"/>
          </a:p>
        </p:txBody>
      </p:sp>
      <p:pic>
        <p:nvPicPr>
          <p:cNvPr id="10" name="Picture 9" descr="C:\Users\Ibrahim\Desktop\JPG\Ngipa 2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346"/>
          <a:stretch/>
        </p:blipFill>
        <p:spPr bwMode="auto">
          <a:xfrm>
            <a:off x="888786" y="2161607"/>
            <a:ext cx="3327187" cy="31430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 descr="C:\Users\Ibrahim\Desktop\JPG\Untitled 1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063"/>
          <a:stretch/>
        </p:blipFill>
        <p:spPr bwMode="auto">
          <a:xfrm>
            <a:off x="4215973" y="2161607"/>
            <a:ext cx="3801334" cy="31430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4783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75856" y="911622"/>
            <a:ext cx="51845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prstClr val="black"/>
                </a:solidFill>
              </a:rPr>
              <a:t>Interventions/Scaling-up</a:t>
            </a:r>
            <a:endParaRPr lang="en-US" sz="3200" b="1" dirty="0"/>
          </a:p>
        </p:txBody>
      </p:sp>
      <p:sp>
        <p:nvSpPr>
          <p:cNvPr id="4" name="Rectangle 3"/>
          <p:cNvSpPr/>
          <p:nvPr/>
        </p:nvSpPr>
        <p:spPr>
          <a:xfrm>
            <a:off x="251520" y="1493375"/>
            <a:ext cx="8712968" cy="5755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</a:rPr>
              <a:t>Warehousing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Scale up storage of maize in improved hermetic bags initiated in three villages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2400" dirty="0" smtClean="0">
                <a:solidFill>
                  <a:prstClr val="black"/>
                </a:solidFill>
              </a:rPr>
              <a:t>Farmers can store for long periods to leverage better price </a:t>
            </a:r>
            <a:r>
              <a:rPr lang="en-US" sz="2400" dirty="0" smtClean="0">
                <a:solidFill>
                  <a:srgbClr val="0000FF"/>
                </a:solidFill>
              </a:rPr>
              <a:t>(price monitoring)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2400" dirty="0" smtClean="0">
                <a:solidFill>
                  <a:prstClr val="black"/>
                </a:solidFill>
              </a:rPr>
              <a:t>Reduce losses due to storage pests </a:t>
            </a:r>
            <a:r>
              <a:rPr lang="en-US" sz="2400" dirty="0" smtClean="0">
                <a:solidFill>
                  <a:srgbClr val="0000FF"/>
                </a:solidFill>
              </a:rPr>
              <a:t>(quarterly sampling)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2400" dirty="0" smtClean="0">
                <a:solidFill>
                  <a:prstClr val="black"/>
                </a:solidFill>
              </a:rPr>
              <a:t>Reduce risks from </a:t>
            </a:r>
            <a:r>
              <a:rPr lang="en-US" sz="2400" dirty="0" err="1" smtClean="0">
                <a:solidFill>
                  <a:prstClr val="black"/>
                </a:solidFill>
              </a:rPr>
              <a:t>aflatoxin</a:t>
            </a:r>
            <a:r>
              <a:rPr lang="en-US" sz="2400" dirty="0" smtClean="0">
                <a:solidFill>
                  <a:prstClr val="black"/>
                </a:solidFill>
              </a:rPr>
              <a:t> contamination </a:t>
            </a:r>
            <a:r>
              <a:rPr lang="en-US" sz="2400" dirty="0" smtClean="0">
                <a:solidFill>
                  <a:srgbClr val="0000FF"/>
                </a:solidFill>
              </a:rPr>
              <a:t>(quarterly sampling)</a:t>
            </a:r>
          </a:p>
          <a:p>
            <a:r>
              <a:rPr lang="en-US" sz="2800" b="1" dirty="0" smtClean="0">
                <a:solidFill>
                  <a:prstClr val="black"/>
                </a:solidFill>
              </a:rPr>
              <a:t>Maize threshing machine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Saves time (500kg per hour) compared to traditional methods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Reduces </a:t>
            </a:r>
            <a:r>
              <a:rPr lang="en-US" sz="2400" dirty="0" err="1" smtClean="0">
                <a:solidFill>
                  <a:prstClr val="black"/>
                </a:solidFill>
              </a:rPr>
              <a:t>labour</a:t>
            </a:r>
            <a:r>
              <a:rPr lang="en-US" sz="2400" dirty="0" smtClean="0">
                <a:solidFill>
                  <a:prstClr val="black"/>
                </a:solidFill>
              </a:rPr>
              <a:t> input by women, fewer people needed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Reduces waiting time for threshing (in the open), hence reduces chances for </a:t>
            </a:r>
            <a:r>
              <a:rPr lang="en-US" sz="2400" dirty="0" err="1" smtClean="0">
                <a:solidFill>
                  <a:prstClr val="black"/>
                </a:solidFill>
              </a:rPr>
              <a:t>mycotoxin</a:t>
            </a:r>
            <a:r>
              <a:rPr lang="en-US" sz="2400" dirty="0" smtClean="0">
                <a:solidFill>
                  <a:prstClr val="black"/>
                </a:solidFill>
              </a:rPr>
              <a:t> contamination</a:t>
            </a:r>
          </a:p>
          <a:p>
            <a:pPr marL="342900" indent="-342900"/>
            <a:r>
              <a:rPr lang="en-US" sz="2400" dirty="0" smtClean="0">
                <a:solidFill>
                  <a:srgbClr val="FF0000"/>
                </a:solidFill>
              </a:rPr>
              <a:t>(Scaling expert required to design further experiments)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58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773832"/>
            <a:ext cx="8229600" cy="1143000"/>
          </a:xfrm>
        </p:spPr>
        <p:txBody>
          <a:bodyPr/>
          <a:lstStyle/>
          <a:p>
            <a:r>
              <a:rPr lang="en-US" sz="3600" b="1" dirty="0" smtClean="0"/>
              <a:t>Ready to Scale Technologies</a:t>
            </a:r>
            <a:endParaRPr lang="en-US" sz="3600" b="1" dirty="0"/>
          </a:p>
        </p:txBody>
      </p:sp>
      <p:sp>
        <p:nvSpPr>
          <p:cNvPr id="3" name="Rectangle 2"/>
          <p:cNvSpPr/>
          <p:nvPr/>
        </p:nvSpPr>
        <p:spPr>
          <a:xfrm>
            <a:off x="179512" y="1826301"/>
            <a:ext cx="40784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Collapsible  </a:t>
            </a:r>
            <a:r>
              <a:rPr lang="en-US" sz="2400" b="1" dirty="0"/>
              <a:t>drier </a:t>
            </a:r>
            <a:r>
              <a:rPr lang="en-US" sz="2400" b="1" dirty="0" err="1"/>
              <a:t>cacoon</a:t>
            </a:r>
            <a:r>
              <a:rPr lang="en-US" sz="2400" b="1" dirty="0"/>
              <a:t> (CDC)</a:t>
            </a:r>
            <a:endParaRPr lang="en-US" sz="2400" dirty="0"/>
          </a:p>
        </p:txBody>
      </p:sp>
      <p:pic>
        <p:nvPicPr>
          <p:cNvPr id="10" name="Picture 9" descr="C:\Users\Ibrahim\Desktop\JPG\Untitled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97" r="9536"/>
          <a:stretch/>
        </p:blipFill>
        <p:spPr bwMode="auto">
          <a:xfrm>
            <a:off x="467544" y="2420888"/>
            <a:ext cx="4514850" cy="39223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tangle 6"/>
          <p:cNvSpPr/>
          <p:nvPr/>
        </p:nvSpPr>
        <p:spPr>
          <a:xfrm>
            <a:off x="5436096" y="2708920"/>
            <a:ext cx="33843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b="1" dirty="0"/>
              <a:t>Farmers </a:t>
            </a:r>
            <a:r>
              <a:rPr lang="en-US" b="1" dirty="0" smtClean="0"/>
              <a:t>see the </a:t>
            </a:r>
            <a:r>
              <a:rPr lang="en-US" b="1" dirty="0"/>
              <a:t>benefit of using </a:t>
            </a:r>
            <a:r>
              <a:rPr lang="en-US" b="1" dirty="0" smtClean="0"/>
              <a:t>CDCs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 smtClean="0"/>
              <a:t>~49% said they would invest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9549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75856" y="911622"/>
            <a:ext cx="51845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prstClr val="black"/>
                </a:solidFill>
              </a:rPr>
              <a:t>Interventions/Scaling-up</a:t>
            </a:r>
            <a:endParaRPr lang="en-US" sz="3200" b="1" dirty="0"/>
          </a:p>
        </p:txBody>
      </p:sp>
      <p:sp>
        <p:nvSpPr>
          <p:cNvPr id="4" name="Rectangle 3"/>
          <p:cNvSpPr/>
          <p:nvPr/>
        </p:nvSpPr>
        <p:spPr>
          <a:xfrm>
            <a:off x="251520" y="1493375"/>
            <a:ext cx="871296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prstClr val="black"/>
                </a:solidFill>
              </a:rPr>
              <a:t>Product development: Introducing high protein-content recipe using locally available materials –common bean</a:t>
            </a:r>
            <a:r>
              <a:rPr lang="en-US" sz="3200" dirty="0" smtClean="0">
                <a:solidFill>
                  <a:prstClr val="black"/>
                </a:solidFill>
              </a:rPr>
              <a:t>: Long </a:t>
            </a:r>
            <a:r>
              <a:rPr lang="en-US" sz="3200" dirty="0" err="1" smtClean="0">
                <a:solidFill>
                  <a:prstClr val="black"/>
                </a:solidFill>
              </a:rPr>
              <a:t>Seloto</a:t>
            </a:r>
            <a:r>
              <a:rPr lang="en-US" sz="3200" dirty="0" smtClean="0">
                <a:solidFill>
                  <a:prstClr val="black"/>
                </a:solidFill>
              </a:rPr>
              <a:t> and </a:t>
            </a:r>
            <a:r>
              <a:rPr lang="en-US" sz="3200" dirty="0" err="1" smtClean="0">
                <a:solidFill>
                  <a:prstClr val="black"/>
                </a:solidFill>
              </a:rPr>
              <a:t>Sabilo</a:t>
            </a:r>
            <a:endParaRPr lang="en-US" sz="3200" b="1" dirty="0" smtClean="0">
              <a:solidFill>
                <a:prstClr val="black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en-US" sz="2400" dirty="0" smtClean="0">
              <a:solidFill>
                <a:prstClr val="black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</a:rPr>
              <a:t>Creation of awareness of nutrition problem (stunting, wasting, lack of protein in diets, etc)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</a:rPr>
              <a:t>New highly nutritious foods developed (6); lab analysis of new foods for nutrient density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</a:rPr>
              <a:t>Support the establishment of pilot processing &amp; innovation platform centers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</a:rPr>
              <a:t>Sensory evaluation and community-based nutrition training</a:t>
            </a:r>
          </a:p>
        </p:txBody>
      </p:sp>
    </p:spTree>
    <p:extLst>
      <p:ext uri="{BB962C8B-B14F-4D97-AF65-F5344CB8AC3E}">
        <p14:creationId xmlns:p14="http://schemas.microsoft.com/office/powerpoint/2010/main" val="235762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1520" y="1493375"/>
            <a:ext cx="871296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200" b="1" dirty="0">
              <a:solidFill>
                <a:prstClr val="black"/>
              </a:solidFill>
            </a:endParaRPr>
          </a:p>
          <a:p>
            <a:endParaRPr lang="en-US" sz="3200" b="1" dirty="0">
              <a:solidFill>
                <a:prstClr val="black"/>
              </a:solidFill>
            </a:endParaRPr>
          </a:p>
          <a:p>
            <a:r>
              <a:rPr lang="en-GB" sz="3200" dirty="0"/>
              <a:t>A</a:t>
            </a:r>
            <a:r>
              <a:rPr lang="en-GB" sz="3200" dirty="0" smtClean="0"/>
              <a:t>t </a:t>
            </a:r>
            <a:r>
              <a:rPr lang="en-GB" sz="3200" dirty="0"/>
              <a:t>least four manuscripts will be prepared for publication in international </a:t>
            </a:r>
            <a:r>
              <a:rPr lang="en-GB" sz="3200" dirty="0" smtClean="0"/>
              <a:t>peer </a:t>
            </a:r>
            <a:r>
              <a:rPr lang="en-GB" sz="3200" dirty="0"/>
              <a:t>reviewed journals in 2015/2016 as one of the deliverables for this </a:t>
            </a:r>
            <a:r>
              <a:rPr lang="en-GB" sz="3200" dirty="0" smtClean="0"/>
              <a:t>project (Research Theme 4).</a:t>
            </a:r>
            <a:endParaRPr lang="en-US" sz="3200" b="1" dirty="0" smtClean="0">
              <a:solidFill>
                <a:prstClr val="black"/>
              </a:solidFill>
            </a:endParaRPr>
          </a:p>
          <a:p>
            <a:endParaRPr lang="en-US" sz="3200" b="1" dirty="0" smtClean="0">
              <a:solidFill>
                <a:prstClr val="black"/>
              </a:solidFill>
            </a:endParaRPr>
          </a:p>
          <a:p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2183939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1520" y="1493375"/>
            <a:ext cx="871296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200" b="1" dirty="0">
              <a:solidFill>
                <a:prstClr val="black"/>
              </a:solidFill>
            </a:endParaRPr>
          </a:p>
          <a:p>
            <a:endParaRPr lang="en-US" sz="3200" b="1" dirty="0">
              <a:solidFill>
                <a:prstClr val="black"/>
              </a:solidFill>
            </a:endParaRPr>
          </a:p>
          <a:p>
            <a:pPr algn="ctr"/>
            <a:r>
              <a:rPr lang="en-GB" sz="9600" b="1" dirty="0" smtClean="0">
                <a:solidFill>
                  <a:srgbClr val="FF9900"/>
                </a:solidFill>
              </a:rPr>
              <a:t>THANK YOU FOR LISTENING</a:t>
            </a:r>
            <a:endParaRPr lang="en-US" sz="9600" b="1" dirty="0" smtClean="0">
              <a:solidFill>
                <a:srgbClr val="FF9900"/>
              </a:solidFill>
            </a:endParaRPr>
          </a:p>
          <a:p>
            <a:endParaRPr lang="en-US" sz="3200" b="1" dirty="0" smtClean="0">
              <a:solidFill>
                <a:prstClr val="black"/>
              </a:solidFill>
            </a:endParaRPr>
          </a:p>
          <a:p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16034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1979712" y="980728"/>
            <a:ext cx="716428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prstClr val="black"/>
                </a:solidFill>
              </a:rPr>
              <a:t>Importance of f</a:t>
            </a:r>
            <a:r>
              <a:rPr lang="en-US" sz="2800" b="1" dirty="0" smtClean="0"/>
              <a:t>ood storage and </a:t>
            </a:r>
            <a:r>
              <a:rPr lang="en-US" sz="2800" b="1" dirty="0" err="1" smtClean="0"/>
              <a:t>mycotoxin</a:t>
            </a:r>
            <a:r>
              <a:rPr lang="en-US" sz="2800" b="1" dirty="0" smtClean="0"/>
              <a:t> management</a:t>
            </a:r>
            <a:endParaRPr lang="en-US" sz="2800" b="1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919729"/>
            <a:ext cx="864096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To minimize: </a:t>
            </a:r>
          </a:p>
          <a:p>
            <a:pPr marL="742950" lvl="1" indent="-285750">
              <a:buFont typeface="Courier New" pitchFamily="49" charset="0"/>
              <a:buChar char="o"/>
            </a:pPr>
            <a:r>
              <a:rPr lang="en-US" sz="2400" dirty="0"/>
              <a:t>Q</a:t>
            </a:r>
            <a:r>
              <a:rPr lang="en-US" sz="2400" dirty="0" smtClean="0"/>
              <a:t>uantitative losses (food security: accessibility, affordability) </a:t>
            </a:r>
          </a:p>
          <a:p>
            <a:pPr marL="742950" lvl="1" indent="-285750">
              <a:buFont typeface="Courier New" pitchFamily="49" charset="0"/>
              <a:buChar char="o"/>
            </a:pPr>
            <a:r>
              <a:rPr lang="en-US" sz="2400" dirty="0" smtClean="0"/>
              <a:t>Qualitative losses (nutritive value and safety of food)</a:t>
            </a:r>
          </a:p>
          <a:p>
            <a:pPr marL="742950" lvl="1" indent="-285750">
              <a:buFont typeface="Courier New" pitchFamily="49" charset="0"/>
              <a:buChar char="o"/>
            </a:pPr>
            <a:r>
              <a:rPr lang="en-US" sz="2400" dirty="0" smtClean="0"/>
              <a:t>Financial losses and safeguard trade - especially international trade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So that the harvested food reaches the consumer  to fulfill satisfaction in terms of quality, quantity and safety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But due to </a:t>
            </a:r>
            <a:r>
              <a:rPr lang="en-US" sz="2400" dirty="0" smtClean="0"/>
              <a:t>absence </a:t>
            </a:r>
            <a:r>
              <a:rPr lang="en-US" sz="2400" dirty="0"/>
              <a:t>of </a:t>
            </a:r>
            <a:r>
              <a:rPr lang="en-US" sz="2400" dirty="0" smtClean="0"/>
              <a:t>adequate; </a:t>
            </a:r>
            <a:endParaRPr lang="en-US" sz="2400" dirty="0"/>
          </a:p>
          <a:p>
            <a:pPr marL="742950" lvl="1" indent="-285750">
              <a:buFont typeface="Courier New" pitchFamily="49" charset="0"/>
              <a:buChar char="o"/>
            </a:pPr>
            <a:r>
              <a:rPr lang="en-US" sz="2400" dirty="0" smtClean="0"/>
              <a:t>Pre- &amp; post-harvest management technologies , including storage </a:t>
            </a:r>
            <a:r>
              <a:rPr lang="en-US" sz="2400" dirty="0"/>
              <a:t>infrastructure</a:t>
            </a:r>
          </a:p>
          <a:p>
            <a:pPr marL="742950" lvl="1" indent="-285750">
              <a:buFont typeface="Courier New" pitchFamily="49" charset="0"/>
              <a:buChar char="o"/>
            </a:pPr>
            <a:r>
              <a:rPr lang="en-US" sz="2400" dirty="0" smtClean="0"/>
              <a:t>Improved processing methods and machinery</a:t>
            </a:r>
            <a:endParaRPr lang="en-US" sz="2400" dirty="0"/>
          </a:p>
          <a:p>
            <a:pPr marL="742950" lvl="1" indent="-285750">
              <a:buFont typeface="Courier New" pitchFamily="49" charset="0"/>
              <a:buChar char="o"/>
            </a:pPr>
            <a:r>
              <a:rPr lang="en-US" sz="2400" dirty="0"/>
              <a:t>Market facilities</a:t>
            </a:r>
          </a:p>
          <a:p>
            <a:pPr marL="742950" lvl="1" indent="-285750">
              <a:buFont typeface="Courier New" pitchFamily="49" charset="0"/>
              <a:buChar char="o"/>
            </a:pPr>
            <a:r>
              <a:rPr lang="en-US" sz="2400" dirty="0" smtClean="0"/>
              <a:t>Awareness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6792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251520" y="1198493"/>
            <a:ext cx="878497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prstClr val="black"/>
                </a:solidFill>
              </a:rPr>
              <a:t>Importance of f</a:t>
            </a:r>
            <a:r>
              <a:rPr lang="en-US" sz="2800" b="1" dirty="0" smtClean="0"/>
              <a:t>ood storage and </a:t>
            </a:r>
            <a:r>
              <a:rPr lang="en-US" sz="2800" b="1" dirty="0" err="1" smtClean="0"/>
              <a:t>mycotoxin</a:t>
            </a:r>
            <a:r>
              <a:rPr lang="en-US" sz="2800" b="1" dirty="0" smtClean="0"/>
              <a:t> management</a:t>
            </a:r>
            <a:endParaRPr lang="en-US" sz="2800" b="1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2132856"/>
            <a:ext cx="87849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00"/>
                </a:solidFill>
              </a:rPr>
              <a:t>Significant  post-harvest losses are experienced (20 – 40% in Africa)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>
                <a:solidFill>
                  <a:srgbClr val="000000"/>
                </a:solidFill>
              </a:rPr>
              <a:t>H</a:t>
            </a:r>
            <a:r>
              <a:rPr lang="en-US" sz="3200" dirty="0" smtClean="0">
                <a:solidFill>
                  <a:srgbClr val="000000"/>
                </a:solidFill>
              </a:rPr>
              <a:t>ealth problems from consumption of unsafe foods – mycotoxins (cancer, child stunting, immune suppression, </a:t>
            </a:r>
            <a:r>
              <a:rPr lang="en-US" sz="3200" dirty="0">
                <a:solidFill>
                  <a:srgbClr val="000000"/>
                </a:solidFill>
              </a:rPr>
              <a:t>blood and nerve </a:t>
            </a:r>
            <a:r>
              <a:rPr lang="en-US" sz="3200" dirty="0" smtClean="0">
                <a:solidFill>
                  <a:srgbClr val="000000"/>
                </a:solidFill>
              </a:rPr>
              <a:t>defects, instant death, etc.)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00"/>
                </a:solidFill>
              </a:rPr>
              <a:t>Rejection of agricultural products with higher than the regulated limits for mycotoxins (aflatoxin in Kenya) </a:t>
            </a:r>
            <a:r>
              <a:rPr lang="en-US" sz="3200" dirty="0">
                <a:solidFill>
                  <a:srgbClr val="000000"/>
                </a:solidFill>
              </a:rPr>
              <a:t>– loss of market opportunities</a:t>
            </a:r>
            <a:r>
              <a:rPr lang="en-US" sz="3200" dirty="0" smtClean="0">
                <a:solidFill>
                  <a:srgbClr val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4385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323528" y="1268760"/>
            <a:ext cx="882047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prstClr val="black"/>
                </a:solidFill>
              </a:rPr>
              <a:t>What are the possible impacts of food losses and high </a:t>
            </a:r>
            <a:r>
              <a:rPr lang="en-US" sz="3600" b="1" dirty="0" err="1" smtClean="0">
                <a:solidFill>
                  <a:prstClr val="black"/>
                </a:solidFill>
              </a:rPr>
              <a:t>mycotoxin</a:t>
            </a:r>
            <a:r>
              <a:rPr lang="en-US" sz="3600" b="1" dirty="0" smtClean="0">
                <a:solidFill>
                  <a:prstClr val="black"/>
                </a:solidFill>
              </a:rPr>
              <a:t> in foods?</a:t>
            </a:r>
            <a:endParaRPr lang="en-US" sz="3600" b="1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2852936"/>
            <a:ext cx="86054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600" dirty="0" smtClean="0">
                <a:solidFill>
                  <a:prstClr val="black"/>
                </a:solidFill>
              </a:rPr>
              <a:t>Insufficient household foods for 365days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600" dirty="0" smtClean="0">
                <a:solidFill>
                  <a:prstClr val="black"/>
                </a:solidFill>
              </a:rPr>
              <a:t>Poor quality of nutrients  in household diets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600" dirty="0" smtClean="0">
                <a:solidFill>
                  <a:prstClr val="black"/>
                </a:solidFill>
              </a:rPr>
              <a:t>Unsafe foods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600" dirty="0" smtClean="0">
                <a:solidFill>
                  <a:prstClr val="black"/>
                </a:solidFill>
              </a:rPr>
              <a:t>Malnutrition in children, lactating women and the elderly.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600" dirty="0" smtClean="0">
                <a:solidFill>
                  <a:prstClr val="black"/>
                </a:solidFill>
              </a:rPr>
              <a:t>Frail or sickly population </a:t>
            </a:r>
            <a:endParaRPr lang="en-US" sz="3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67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2843808" y="836712"/>
            <a:ext cx="5256584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Post-harvest loss assessment: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characteristics of a maize-based system</a:t>
            </a:r>
            <a:endParaRPr lang="en-US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9144000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341834" y="6402814"/>
            <a:ext cx="17666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Abass </a:t>
            </a:r>
            <a:r>
              <a:rPr lang="en-US" sz="1600" i="1" dirty="0" smtClean="0"/>
              <a:t>et al</a:t>
            </a:r>
            <a:r>
              <a:rPr lang="en-US" sz="1600" dirty="0" smtClean="0"/>
              <a:t>., 2014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5110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39552" y="1988840"/>
            <a:ext cx="8064896" cy="4104456"/>
          </a:xfrm>
        </p:spPr>
        <p:txBody>
          <a:bodyPr/>
          <a:lstStyle/>
          <a:p>
            <a:pPr marL="457200" lvl="0" indent="-457200" algn="l">
              <a:buFont typeface="Arial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Assessing post harvest losses during storage (2014-2016);</a:t>
            </a:r>
          </a:p>
          <a:p>
            <a:pPr marL="457200" lvl="0" indent="-457200" algn="l">
              <a:buFont typeface="Arial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Quantifying </a:t>
            </a:r>
            <a:r>
              <a:rPr lang="en-GB" sz="2000" dirty="0" err="1">
                <a:cs typeface="Times New Roman" panose="02020603050405020304" pitchFamily="18" charset="0"/>
              </a:rPr>
              <a:t>mycotoxins</a:t>
            </a:r>
            <a:r>
              <a:rPr lang="en-GB" sz="2000" dirty="0">
                <a:cs typeface="Times New Roman" panose="02020603050405020304" pitchFamily="18" charset="0"/>
              </a:rPr>
              <a:t> (</a:t>
            </a:r>
            <a:r>
              <a:rPr lang="en-GB" sz="2000" dirty="0" err="1">
                <a:cs typeface="Times New Roman" panose="02020603050405020304" pitchFamily="18" charset="0"/>
              </a:rPr>
              <a:t>aflatoxin</a:t>
            </a:r>
            <a:r>
              <a:rPr lang="en-GB" sz="2000" dirty="0">
                <a:cs typeface="Times New Roman" panose="02020603050405020304" pitchFamily="18" charset="0"/>
              </a:rPr>
              <a:t> and </a:t>
            </a:r>
            <a:r>
              <a:rPr lang="en-GB" sz="2000" dirty="0" err="1">
                <a:cs typeface="Times New Roman" panose="02020603050405020304" pitchFamily="18" charset="0"/>
              </a:rPr>
              <a:t>fumonisin</a:t>
            </a:r>
            <a:r>
              <a:rPr lang="en-GB" sz="2000" dirty="0">
                <a:cs typeface="Times New Roman" panose="02020603050405020304" pitchFamily="18" charset="0"/>
              </a:rPr>
              <a:t>) in field and storage;</a:t>
            </a:r>
          </a:p>
          <a:p>
            <a:pPr marL="457200" lvl="0" indent="-457200" algn="l">
              <a:buFont typeface="Arial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Testing improved dying, shelling and storage technologies</a:t>
            </a:r>
          </a:p>
          <a:p>
            <a:pPr marL="457200" lvl="0" indent="-457200" algn="l">
              <a:buFont typeface="Arial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Creating awareness among stakeholders on post harvest losses, health hazards from </a:t>
            </a:r>
            <a:r>
              <a:rPr lang="en-GB" sz="2000" dirty="0" err="1">
                <a:cs typeface="Times New Roman" panose="02020603050405020304" pitchFamily="18" charset="0"/>
              </a:rPr>
              <a:t>mycotoxins</a:t>
            </a:r>
            <a:r>
              <a:rPr lang="en-GB" sz="2000" dirty="0">
                <a:cs typeface="Times New Roman" panose="02020603050405020304" pitchFamily="18" charset="0"/>
              </a:rPr>
              <a:t> and mitigation strategies;</a:t>
            </a:r>
          </a:p>
          <a:p>
            <a:pPr marL="457200" lvl="0" indent="-457200" algn="l">
              <a:buFont typeface="Arial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Developing the </a:t>
            </a:r>
            <a:r>
              <a:rPr lang="en-GB" sz="2000" b="1" dirty="0" err="1">
                <a:cs typeface="Times New Roman" panose="02020603050405020304" pitchFamily="18" charset="0"/>
              </a:rPr>
              <a:t>Aflasafe</a:t>
            </a:r>
            <a:r>
              <a:rPr lang="en-GB" sz="2000" b="1" dirty="0">
                <a:cs typeface="Times New Roman" panose="02020603050405020304" pitchFamily="18" charset="0"/>
              </a:rPr>
              <a:t> </a:t>
            </a:r>
            <a:r>
              <a:rPr lang="en-GB" sz="2000" dirty="0">
                <a:cs typeface="Times New Roman" panose="02020603050405020304" pitchFamily="18" charset="0"/>
              </a:rPr>
              <a:t>technology for Tanzania</a:t>
            </a:r>
          </a:p>
          <a:p>
            <a:pPr marL="457200" lvl="0" indent="-457200" algn="l">
              <a:buFont typeface="Arial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Assessing GAP measures for managing </a:t>
            </a:r>
            <a:r>
              <a:rPr lang="en-GB" sz="2000" dirty="0" err="1">
                <a:cs typeface="Times New Roman" panose="02020603050405020304" pitchFamily="18" charset="0"/>
              </a:rPr>
              <a:t>mycotoxins</a:t>
            </a:r>
            <a:r>
              <a:rPr lang="en-GB" sz="2000" dirty="0">
                <a:cs typeface="Times New Roman" panose="02020603050405020304" pitchFamily="18" charset="0"/>
              </a:rPr>
              <a:t> (Link with Theme </a:t>
            </a:r>
            <a:r>
              <a:rPr lang="en-GB" sz="2000" dirty="0" smtClean="0">
                <a:cs typeface="Times New Roman" panose="02020603050405020304" pitchFamily="18" charset="0"/>
              </a:rPr>
              <a:t>1)</a:t>
            </a:r>
          </a:p>
          <a:p>
            <a:pPr marL="457200" lvl="0" indent="-4572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</a:rPr>
              <a:t>Assessment </a:t>
            </a:r>
            <a:r>
              <a:rPr lang="en-US" sz="2000" dirty="0">
                <a:solidFill>
                  <a:prstClr val="black"/>
                </a:solidFill>
              </a:rPr>
              <a:t>of nutritional status of the diet for the population of maize based farming system (children and the vulnerable groups)</a:t>
            </a:r>
          </a:p>
          <a:p>
            <a:pPr algn="l"/>
            <a:endParaRPr lang="en-US" sz="2000" dirty="0" smtClean="0"/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187624" y="1270501"/>
            <a:ext cx="756084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prstClr val="black"/>
                </a:solidFill>
              </a:rPr>
              <a:t>What has been done in </a:t>
            </a:r>
            <a:r>
              <a:rPr lang="en-US" sz="3600" b="1" dirty="0" err="1" smtClean="0">
                <a:solidFill>
                  <a:prstClr val="black"/>
                </a:solidFill>
              </a:rPr>
              <a:t>Babati</a:t>
            </a:r>
            <a:r>
              <a:rPr lang="en-US" sz="3600" b="1" dirty="0" smtClean="0">
                <a:solidFill>
                  <a:prstClr val="black"/>
                </a:solidFill>
              </a:rPr>
              <a:t>?</a:t>
            </a:r>
            <a:endParaRPr lang="en-US" sz="3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01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9" y="1772816"/>
            <a:ext cx="86577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prstClr val="black"/>
                </a:solidFill>
              </a:rPr>
              <a:t>Conducted in Long, </a:t>
            </a:r>
            <a:r>
              <a:rPr lang="en-US" sz="2800" dirty="0" err="1" smtClean="0">
                <a:solidFill>
                  <a:prstClr val="black"/>
                </a:solidFill>
              </a:rPr>
              <a:t>Sabilo</a:t>
            </a:r>
            <a:r>
              <a:rPr lang="en-US" sz="2800" dirty="0" smtClean="0">
                <a:solidFill>
                  <a:prstClr val="black"/>
                </a:solidFill>
              </a:rPr>
              <a:t> and </a:t>
            </a:r>
            <a:r>
              <a:rPr lang="en-US" sz="2800" dirty="0" err="1" smtClean="0">
                <a:solidFill>
                  <a:prstClr val="black"/>
                </a:solidFill>
              </a:rPr>
              <a:t>Seloto</a:t>
            </a:r>
            <a:r>
              <a:rPr lang="en-US" sz="2800" dirty="0" smtClean="0">
                <a:solidFill>
                  <a:prstClr val="black"/>
                </a:solidFill>
              </a:rPr>
              <a:t>, involving 60 farmers and 5 tons of maize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7545" y="1198493"/>
            <a:ext cx="85137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prstClr val="black"/>
                </a:solidFill>
              </a:rPr>
              <a:t>Assessment of post-harvest losses in maize 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9513" y="2996952"/>
            <a:ext cx="16561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Percentage loss of maize </a:t>
            </a:r>
            <a:r>
              <a:rPr lang="en-GB" sz="2400" b="1" dirty="0"/>
              <a:t>stored for 8 months</a:t>
            </a:r>
            <a:endParaRPr lang="en-US" sz="2400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2339752" y="2852936"/>
          <a:ext cx="6657578" cy="3848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9571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691680" y="1916832"/>
            <a:ext cx="46972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Assessment of nutritional status of </a:t>
            </a:r>
            <a:r>
              <a:rPr lang="en-GB" sz="2400" b="1" dirty="0" smtClean="0">
                <a:solidFill>
                  <a:srgbClr val="0000FF"/>
                </a:solidFill>
              </a:rPr>
              <a:t>pregnant women </a:t>
            </a:r>
            <a:r>
              <a:rPr lang="en-GB" sz="2400" b="1" dirty="0" smtClean="0"/>
              <a:t>in Babati</a:t>
            </a:r>
            <a:endParaRPr lang="en-US" sz="2400" b="1" dirty="0"/>
          </a:p>
        </p:txBody>
      </p:sp>
      <p:sp>
        <p:nvSpPr>
          <p:cNvPr id="4" name="Rectangle 3"/>
          <p:cNvSpPr/>
          <p:nvPr/>
        </p:nvSpPr>
        <p:spPr>
          <a:xfrm>
            <a:off x="323528" y="6423719"/>
            <a:ext cx="84969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M</a:t>
            </a:r>
            <a:r>
              <a:rPr lang="en-US" sz="2400" dirty="0" smtClean="0">
                <a:solidFill>
                  <a:srgbClr val="FF0000"/>
                </a:solidFill>
              </a:rPr>
              <a:t>id-upper arm circumference (MUAC)</a:t>
            </a:r>
            <a:endParaRPr lang="en-US" sz="2400" dirty="0">
              <a:solidFill>
                <a:srgbClr val="FF0000"/>
              </a:solidFill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4037765"/>
              </p:ext>
            </p:extLst>
          </p:nvPr>
        </p:nvGraphicFramePr>
        <p:xfrm>
          <a:off x="323528" y="1742619"/>
          <a:ext cx="8640960" cy="4681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5"/>
          <p:cNvSpPr/>
          <p:nvPr/>
        </p:nvSpPr>
        <p:spPr>
          <a:xfrm>
            <a:off x="1619672" y="620688"/>
            <a:ext cx="6192688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Assessment of nutritional status of farm households in maize-based farming system (children and the other vulnerable groups)</a:t>
            </a:r>
            <a:endParaRPr lang="en-US" sz="20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47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</TotalTime>
  <Words>1373</Words>
  <Application>Microsoft Office PowerPoint</Application>
  <PresentationFormat>On-screen Show (4:3)</PresentationFormat>
  <Paragraphs>390</Paragraphs>
  <Slides>25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AfricaRISING_presentation_template_Global</vt:lpstr>
      <vt:lpstr>2_Custom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Mycotoxin Awareness is very 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Aflasafe Development</vt:lpstr>
      <vt:lpstr>Awareness creation</vt:lpstr>
      <vt:lpstr>Ready to Scale Technologies</vt:lpstr>
      <vt:lpstr>Ready to Scale Technologies</vt:lpstr>
      <vt:lpstr>PowerPoint Presentation</vt:lpstr>
      <vt:lpstr>Ready to Scale Technologies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 Boniface</dc:creator>
  <cp:lastModifiedBy>User</cp:lastModifiedBy>
  <cp:revision>63</cp:revision>
  <dcterms:created xsi:type="dcterms:W3CDTF">2015-07-10T10:54:11Z</dcterms:created>
  <dcterms:modified xsi:type="dcterms:W3CDTF">2016-06-30T10:19:14Z</dcterms:modified>
</cp:coreProperties>
</file>